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4" r:id="rId1"/>
  </p:sldMasterIdLst>
  <p:notesMasterIdLst>
    <p:notesMasterId r:id="rId41"/>
  </p:notesMasterIdLst>
  <p:sldIdLst>
    <p:sldId id="256" r:id="rId2"/>
    <p:sldId id="330" r:id="rId3"/>
    <p:sldId id="259" r:id="rId4"/>
    <p:sldId id="260" r:id="rId5"/>
    <p:sldId id="261" r:id="rId6"/>
    <p:sldId id="257" r:id="rId7"/>
    <p:sldId id="331" r:id="rId8"/>
    <p:sldId id="325" r:id="rId9"/>
    <p:sldId id="333" r:id="rId10"/>
    <p:sldId id="326" r:id="rId11"/>
    <p:sldId id="315" r:id="rId12"/>
    <p:sldId id="317" r:id="rId13"/>
    <p:sldId id="318" r:id="rId14"/>
    <p:sldId id="319" r:id="rId15"/>
    <p:sldId id="320" r:id="rId16"/>
    <p:sldId id="334" r:id="rId17"/>
    <p:sldId id="335" r:id="rId18"/>
    <p:sldId id="268" r:id="rId19"/>
    <p:sldId id="339" r:id="rId20"/>
    <p:sldId id="340" r:id="rId21"/>
    <p:sldId id="341" r:id="rId22"/>
    <p:sldId id="342" r:id="rId23"/>
    <p:sldId id="343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4" r:id="rId34"/>
    <p:sldId id="269" r:id="rId35"/>
    <p:sldId id="332" r:id="rId36"/>
    <p:sldId id="271" r:id="rId37"/>
    <p:sldId id="336" r:id="rId38"/>
    <p:sldId id="337" r:id="rId39"/>
    <p:sldId id="338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>
    <p:extLst>
      <p:ext uri="{19B8F6BF-5375-455C-9EA6-DF929625EA0E}">
        <p15:presenceInfo xmlns=""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5C6394"/>
    <a:srgbClr val="6D5799"/>
    <a:srgbClr val="835A96"/>
    <a:srgbClr val="CCECFF"/>
    <a:srgbClr val="CCFF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89946" autoAdjust="0"/>
  </p:normalViewPr>
  <p:slideViewPr>
    <p:cSldViewPr snapToGrid="0">
      <p:cViewPr>
        <p:scale>
          <a:sx n="66" d="100"/>
          <a:sy n="66" d="100"/>
        </p:scale>
        <p:origin x="-90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AC1B6D-4545-4C43-9F24-418F5A4F13E9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CB717A-5701-47C4-AD22-647EBB000085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bg2"/>
              </a:solidFill>
            </a:rPr>
            <a:t>Наблюдение – восприятие </a:t>
          </a:r>
          <a:endParaRPr lang="ru-RU" sz="3200" b="1" dirty="0">
            <a:solidFill>
              <a:schemeClr val="bg2"/>
            </a:solidFill>
          </a:endParaRPr>
        </a:p>
      </dgm:t>
    </dgm:pt>
    <dgm:pt modelId="{A4CB00AC-8572-40CD-935E-AF817D2099D7}" type="parTrans" cxnId="{B072A9B7-B12C-465D-B574-1ACF8CA450B9}">
      <dgm:prSet/>
      <dgm:spPr/>
      <dgm:t>
        <a:bodyPr/>
        <a:lstStyle/>
        <a:p>
          <a:endParaRPr lang="ru-RU"/>
        </a:p>
      </dgm:t>
    </dgm:pt>
    <dgm:pt modelId="{E8490E07-525B-4AD1-B751-0D1318269AC8}" type="sibTrans" cxnId="{B072A9B7-B12C-465D-B574-1ACF8CA450B9}">
      <dgm:prSet/>
      <dgm:spPr/>
      <dgm:t>
        <a:bodyPr/>
        <a:lstStyle/>
        <a:p>
          <a:endParaRPr lang="ru-RU"/>
        </a:p>
      </dgm:t>
    </dgm:pt>
    <dgm:pt modelId="{FE91BB0B-1BB8-4F12-A038-293515316303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bg2"/>
              </a:solidFill>
            </a:rPr>
            <a:t>Запоминание – повторение </a:t>
          </a:r>
          <a:endParaRPr lang="ru-RU" sz="3200" b="1" dirty="0">
            <a:solidFill>
              <a:schemeClr val="bg2"/>
            </a:solidFill>
          </a:endParaRPr>
        </a:p>
      </dgm:t>
    </dgm:pt>
    <dgm:pt modelId="{5177F55B-9AE9-48EF-B5FD-34E031977773}" type="parTrans" cxnId="{D42B8312-75C7-4F67-84CC-E052D1F29DAC}">
      <dgm:prSet/>
      <dgm:spPr/>
      <dgm:t>
        <a:bodyPr/>
        <a:lstStyle/>
        <a:p>
          <a:endParaRPr lang="ru-RU"/>
        </a:p>
      </dgm:t>
    </dgm:pt>
    <dgm:pt modelId="{C8E25BED-73D8-4898-9A27-14067D6CC838}" type="sibTrans" cxnId="{D42B8312-75C7-4F67-84CC-E052D1F29DAC}">
      <dgm:prSet/>
      <dgm:spPr/>
      <dgm:t>
        <a:bodyPr/>
        <a:lstStyle/>
        <a:p>
          <a:endParaRPr lang="ru-RU"/>
        </a:p>
      </dgm:t>
    </dgm:pt>
    <dgm:pt modelId="{4E840328-3048-4F17-AFEE-A7BDA4B9EF8B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bg2"/>
              </a:solidFill>
            </a:rPr>
            <a:t>Анализ – обобщение, коррекция </a:t>
          </a:r>
          <a:endParaRPr lang="ru-RU" sz="3200" b="1" dirty="0">
            <a:solidFill>
              <a:schemeClr val="bg2"/>
            </a:solidFill>
          </a:endParaRPr>
        </a:p>
      </dgm:t>
    </dgm:pt>
    <dgm:pt modelId="{306536BF-7692-42A2-A1FB-5A33E3D760AE}" type="parTrans" cxnId="{EB912831-F05C-4B7A-BD7F-49EF905BB770}">
      <dgm:prSet/>
      <dgm:spPr/>
      <dgm:t>
        <a:bodyPr/>
        <a:lstStyle/>
        <a:p>
          <a:endParaRPr lang="ru-RU"/>
        </a:p>
      </dgm:t>
    </dgm:pt>
    <dgm:pt modelId="{4AB1C36F-8C80-4D52-B565-88BD6E3E1A3D}" type="sibTrans" cxnId="{EB912831-F05C-4B7A-BD7F-49EF905BB770}">
      <dgm:prSet/>
      <dgm:spPr/>
      <dgm:t>
        <a:bodyPr/>
        <a:lstStyle/>
        <a:p>
          <a:endParaRPr lang="ru-RU"/>
        </a:p>
      </dgm:t>
    </dgm:pt>
    <dgm:pt modelId="{E170D6DB-AA42-4A1F-8BCF-DA3A0653241C}" type="pres">
      <dgm:prSet presAssocID="{25AC1B6D-4545-4C43-9F24-418F5A4F13E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2007044-81BE-4A56-ADC1-D9FFBC867B00}" type="pres">
      <dgm:prSet presAssocID="{25AC1B6D-4545-4C43-9F24-418F5A4F13E9}" presName="Name1" presStyleCnt="0"/>
      <dgm:spPr/>
      <dgm:t>
        <a:bodyPr/>
        <a:lstStyle/>
        <a:p>
          <a:endParaRPr lang="ru-RU"/>
        </a:p>
      </dgm:t>
    </dgm:pt>
    <dgm:pt modelId="{423ACC69-177A-4B26-9252-EFB2E5B2C1A6}" type="pres">
      <dgm:prSet presAssocID="{25AC1B6D-4545-4C43-9F24-418F5A4F13E9}" presName="cycle" presStyleCnt="0"/>
      <dgm:spPr/>
      <dgm:t>
        <a:bodyPr/>
        <a:lstStyle/>
        <a:p>
          <a:endParaRPr lang="ru-RU"/>
        </a:p>
      </dgm:t>
    </dgm:pt>
    <dgm:pt modelId="{1144B89D-3062-4128-A9BE-78D71C0990D0}" type="pres">
      <dgm:prSet presAssocID="{25AC1B6D-4545-4C43-9F24-418F5A4F13E9}" presName="srcNode" presStyleLbl="node1" presStyleIdx="0" presStyleCnt="3"/>
      <dgm:spPr/>
      <dgm:t>
        <a:bodyPr/>
        <a:lstStyle/>
        <a:p>
          <a:endParaRPr lang="ru-RU"/>
        </a:p>
      </dgm:t>
    </dgm:pt>
    <dgm:pt modelId="{F8C92DAD-E3C1-4A3E-8234-515FD83B082F}" type="pres">
      <dgm:prSet presAssocID="{25AC1B6D-4545-4C43-9F24-418F5A4F13E9}" presName="conn" presStyleLbl="parChTrans1D2" presStyleIdx="0" presStyleCnt="1"/>
      <dgm:spPr/>
      <dgm:t>
        <a:bodyPr/>
        <a:lstStyle/>
        <a:p>
          <a:endParaRPr lang="ru-RU"/>
        </a:p>
      </dgm:t>
    </dgm:pt>
    <dgm:pt modelId="{00BC8D13-E782-4E2D-A8B4-F67A4EEA7F8B}" type="pres">
      <dgm:prSet presAssocID="{25AC1B6D-4545-4C43-9F24-418F5A4F13E9}" presName="extraNode" presStyleLbl="node1" presStyleIdx="0" presStyleCnt="3"/>
      <dgm:spPr/>
      <dgm:t>
        <a:bodyPr/>
        <a:lstStyle/>
        <a:p>
          <a:endParaRPr lang="ru-RU"/>
        </a:p>
      </dgm:t>
    </dgm:pt>
    <dgm:pt modelId="{80BDAB67-8D80-4B47-A5AF-FA33752111D5}" type="pres">
      <dgm:prSet presAssocID="{25AC1B6D-4545-4C43-9F24-418F5A4F13E9}" presName="dstNode" presStyleLbl="node1" presStyleIdx="0" presStyleCnt="3"/>
      <dgm:spPr/>
      <dgm:t>
        <a:bodyPr/>
        <a:lstStyle/>
        <a:p>
          <a:endParaRPr lang="ru-RU"/>
        </a:p>
      </dgm:t>
    </dgm:pt>
    <dgm:pt modelId="{FA5EC987-5FF8-49D4-A63C-8B4420016D09}" type="pres">
      <dgm:prSet presAssocID="{66CB717A-5701-47C4-AD22-647EBB000085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4EFE16-7304-4679-B7C4-731CF44C0273}" type="pres">
      <dgm:prSet presAssocID="{66CB717A-5701-47C4-AD22-647EBB000085}" presName="accent_1" presStyleCnt="0"/>
      <dgm:spPr/>
      <dgm:t>
        <a:bodyPr/>
        <a:lstStyle/>
        <a:p>
          <a:endParaRPr lang="ru-RU"/>
        </a:p>
      </dgm:t>
    </dgm:pt>
    <dgm:pt modelId="{B85E9B5B-90AA-42AE-9797-530E0BC26813}" type="pres">
      <dgm:prSet presAssocID="{66CB717A-5701-47C4-AD22-647EBB000085}" presName="accentRepeatNode" presStyleLbl="solidFgAcc1" presStyleIdx="0" presStyleCnt="3"/>
      <dgm:spPr/>
      <dgm:t>
        <a:bodyPr/>
        <a:lstStyle/>
        <a:p>
          <a:endParaRPr lang="ru-RU"/>
        </a:p>
      </dgm:t>
    </dgm:pt>
    <dgm:pt modelId="{0477304A-FCE6-469B-B34E-2F8EC9AFC6C2}" type="pres">
      <dgm:prSet presAssocID="{FE91BB0B-1BB8-4F12-A038-29351531630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02AA0-7783-4753-96A6-FD4046626B68}" type="pres">
      <dgm:prSet presAssocID="{FE91BB0B-1BB8-4F12-A038-293515316303}" presName="accent_2" presStyleCnt="0"/>
      <dgm:spPr/>
      <dgm:t>
        <a:bodyPr/>
        <a:lstStyle/>
        <a:p>
          <a:endParaRPr lang="ru-RU"/>
        </a:p>
      </dgm:t>
    </dgm:pt>
    <dgm:pt modelId="{9A22E4D5-9738-45AD-A509-A21DF2B38698}" type="pres">
      <dgm:prSet presAssocID="{FE91BB0B-1BB8-4F12-A038-293515316303}" presName="accentRepeatNode" presStyleLbl="solidFgAcc1" presStyleIdx="1" presStyleCnt="3"/>
      <dgm:spPr/>
      <dgm:t>
        <a:bodyPr/>
        <a:lstStyle/>
        <a:p>
          <a:endParaRPr lang="ru-RU"/>
        </a:p>
      </dgm:t>
    </dgm:pt>
    <dgm:pt modelId="{87AAF0ED-9524-487F-87DB-DDD8809D31DE}" type="pres">
      <dgm:prSet presAssocID="{4E840328-3048-4F17-AFEE-A7BDA4B9EF8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ED8348-96BB-4AFC-A6E1-59A4B0C564D4}" type="pres">
      <dgm:prSet presAssocID="{4E840328-3048-4F17-AFEE-A7BDA4B9EF8B}" presName="accent_3" presStyleCnt="0"/>
      <dgm:spPr/>
      <dgm:t>
        <a:bodyPr/>
        <a:lstStyle/>
        <a:p>
          <a:endParaRPr lang="ru-RU"/>
        </a:p>
      </dgm:t>
    </dgm:pt>
    <dgm:pt modelId="{B5B98B8F-B4D0-4732-949B-0A019FE0DB9F}" type="pres">
      <dgm:prSet presAssocID="{4E840328-3048-4F17-AFEE-A7BDA4B9EF8B}" presName="accentRepeatNode" presStyleLbl="solidFgAcc1" presStyleIdx="2" presStyleCnt="3"/>
      <dgm:spPr/>
      <dgm:t>
        <a:bodyPr/>
        <a:lstStyle/>
        <a:p>
          <a:endParaRPr lang="ru-RU"/>
        </a:p>
      </dgm:t>
    </dgm:pt>
  </dgm:ptLst>
  <dgm:cxnLst>
    <dgm:cxn modelId="{EB912831-F05C-4B7A-BD7F-49EF905BB770}" srcId="{25AC1B6D-4545-4C43-9F24-418F5A4F13E9}" destId="{4E840328-3048-4F17-AFEE-A7BDA4B9EF8B}" srcOrd="2" destOrd="0" parTransId="{306536BF-7692-42A2-A1FB-5A33E3D760AE}" sibTransId="{4AB1C36F-8C80-4D52-B565-88BD6E3E1A3D}"/>
    <dgm:cxn modelId="{62B3D1C3-34C3-4A57-A516-ABE55A232713}" type="presOf" srcId="{4E840328-3048-4F17-AFEE-A7BDA4B9EF8B}" destId="{87AAF0ED-9524-487F-87DB-DDD8809D31DE}" srcOrd="0" destOrd="0" presId="urn:microsoft.com/office/officeart/2008/layout/VerticalCurvedList"/>
    <dgm:cxn modelId="{B072A9B7-B12C-465D-B574-1ACF8CA450B9}" srcId="{25AC1B6D-4545-4C43-9F24-418F5A4F13E9}" destId="{66CB717A-5701-47C4-AD22-647EBB000085}" srcOrd="0" destOrd="0" parTransId="{A4CB00AC-8572-40CD-935E-AF817D2099D7}" sibTransId="{E8490E07-525B-4AD1-B751-0D1318269AC8}"/>
    <dgm:cxn modelId="{EE35B5DD-A3F2-41A5-9E1D-8D1CE58E8D4E}" type="presOf" srcId="{FE91BB0B-1BB8-4F12-A038-293515316303}" destId="{0477304A-FCE6-469B-B34E-2F8EC9AFC6C2}" srcOrd="0" destOrd="0" presId="urn:microsoft.com/office/officeart/2008/layout/VerticalCurvedList"/>
    <dgm:cxn modelId="{77109537-5C08-483C-A4B2-3CB340C84B43}" type="presOf" srcId="{25AC1B6D-4545-4C43-9F24-418F5A4F13E9}" destId="{E170D6DB-AA42-4A1F-8BCF-DA3A0653241C}" srcOrd="0" destOrd="0" presId="urn:microsoft.com/office/officeart/2008/layout/VerticalCurvedList"/>
    <dgm:cxn modelId="{DA6A1DA1-AC44-4EB6-B7C5-3270352EA386}" type="presOf" srcId="{E8490E07-525B-4AD1-B751-0D1318269AC8}" destId="{F8C92DAD-E3C1-4A3E-8234-515FD83B082F}" srcOrd="0" destOrd="0" presId="urn:microsoft.com/office/officeart/2008/layout/VerticalCurvedList"/>
    <dgm:cxn modelId="{D42B8312-75C7-4F67-84CC-E052D1F29DAC}" srcId="{25AC1B6D-4545-4C43-9F24-418F5A4F13E9}" destId="{FE91BB0B-1BB8-4F12-A038-293515316303}" srcOrd="1" destOrd="0" parTransId="{5177F55B-9AE9-48EF-B5FD-34E031977773}" sibTransId="{C8E25BED-73D8-4898-9A27-14067D6CC838}"/>
    <dgm:cxn modelId="{5A040DD4-9B36-436A-8E34-0476127A22AB}" type="presOf" srcId="{66CB717A-5701-47C4-AD22-647EBB000085}" destId="{FA5EC987-5FF8-49D4-A63C-8B4420016D09}" srcOrd="0" destOrd="0" presId="urn:microsoft.com/office/officeart/2008/layout/VerticalCurvedList"/>
    <dgm:cxn modelId="{E2FAAFD0-4D0D-48D0-9D40-E1ACB31B19F5}" type="presParOf" srcId="{E170D6DB-AA42-4A1F-8BCF-DA3A0653241C}" destId="{52007044-81BE-4A56-ADC1-D9FFBC867B00}" srcOrd="0" destOrd="0" presId="urn:microsoft.com/office/officeart/2008/layout/VerticalCurvedList"/>
    <dgm:cxn modelId="{5B67848C-5C54-48A5-BBBC-0338DB877885}" type="presParOf" srcId="{52007044-81BE-4A56-ADC1-D9FFBC867B00}" destId="{423ACC69-177A-4B26-9252-EFB2E5B2C1A6}" srcOrd="0" destOrd="0" presId="urn:microsoft.com/office/officeart/2008/layout/VerticalCurvedList"/>
    <dgm:cxn modelId="{5E590C73-24D9-4A9B-B074-7AA9F93D3751}" type="presParOf" srcId="{423ACC69-177A-4B26-9252-EFB2E5B2C1A6}" destId="{1144B89D-3062-4128-A9BE-78D71C0990D0}" srcOrd="0" destOrd="0" presId="urn:microsoft.com/office/officeart/2008/layout/VerticalCurvedList"/>
    <dgm:cxn modelId="{CE103DCB-ED43-45EE-A7E0-D09F453836C6}" type="presParOf" srcId="{423ACC69-177A-4B26-9252-EFB2E5B2C1A6}" destId="{F8C92DAD-E3C1-4A3E-8234-515FD83B082F}" srcOrd="1" destOrd="0" presId="urn:microsoft.com/office/officeart/2008/layout/VerticalCurvedList"/>
    <dgm:cxn modelId="{CA5BFB4C-AED9-4970-B29F-1FDCF3E0FD27}" type="presParOf" srcId="{423ACC69-177A-4B26-9252-EFB2E5B2C1A6}" destId="{00BC8D13-E782-4E2D-A8B4-F67A4EEA7F8B}" srcOrd="2" destOrd="0" presId="urn:microsoft.com/office/officeart/2008/layout/VerticalCurvedList"/>
    <dgm:cxn modelId="{1526702C-C252-40A7-9B50-40C4E4D59E0E}" type="presParOf" srcId="{423ACC69-177A-4B26-9252-EFB2E5B2C1A6}" destId="{80BDAB67-8D80-4B47-A5AF-FA33752111D5}" srcOrd="3" destOrd="0" presId="urn:microsoft.com/office/officeart/2008/layout/VerticalCurvedList"/>
    <dgm:cxn modelId="{5C30FDBA-9536-4A08-883F-66AA97F05D59}" type="presParOf" srcId="{52007044-81BE-4A56-ADC1-D9FFBC867B00}" destId="{FA5EC987-5FF8-49D4-A63C-8B4420016D09}" srcOrd="1" destOrd="0" presId="urn:microsoft.com/office/officeart/2008/layout/VerticalCurvedList"/>
    <dgm:cxn modelId="{CDF3EE88-99D6-4943-B016-79E1014FD2A8}" type="presParOf" srcId="{52007044-81BE-4A56-ADC1-D9FFBC867B00}" destId="{8F4EFE16-7304-4679-B7C4-731CF44C0273}" srcOrd="2" destOrd="0" presId="urn:microsoft.com/office/officeart/2008/layout/VerticalCurvedList"/>
    <dgm:cxn modelId="{6CE85E76-2EB0-4E87-B3F5-B8313A59BE83}" type="presParOf" srcId="{8F4EFE16-7304-4679-B7C4-731CF44C0273}" destId="{B85E9B5B-90AA-42AE-9797-530E0BC26813}" srcOrd="0" destOrd="0" presId="urn:microsoft.com/office/officeart/2008/layout/VerticalCurvedList"/>
    <dgm:cxn modelId="{0E6A289D-3213-4229-A72C-7FBD974B8CBC}" type="presParOf" srcId="{52007044-81BE-4A56-ADC1-D9FFBC867B00}" destId="{0477304A-FCE6-469B-B34E-2F8EC9AFC6C2}" srcOrd="3" destOrd="0" presId="urn:microsoft.com/office/officeart/2008/layout/VerticalCurvedList"/>
    <dgm:cxn modelId="{E6B27570-A54E-43E3-B018-552F1B583FA7}" type="presParOf" srcId="{52007044-81BE-4A56-ADC1-D9FFBC867B00}" destId="{B0102AA0-7783-4753-96A6-FD4046626B68}" srcOrd="4" destOrd="0" presId="urn:microsoft.com/office/officeart/2008/layout/VerticalCurvedList"/>
    <dgm:cxn modelId="{B11942AD-BA35-463C-88DB-E5E71B0151A0}" type="presParOf" srcId="{B0102AA0-7783-4753-96A6-FD4046626B68}" destId="{9A22E4D5-9738-45AD-A509-A21DF2B38698}" srcOrd="0" destOrd="0" presId="urn:microsoft.com/office/officeart/2008/layout/VerticalCurvedList"/>
    <dgm:cxn modelId="{04D941B4-6BA1-4E5F-9377-5A362E60C50F}" type="presParOf" srcId="{52007044-81BE-4A56-ADC1-D9FFBC867B00}" destId="{87AAF0ED-9524-487F-87DB-DDD8809D31DE}" srcOrd="5" destOrd="0" presId="urn:microsoft.com/office/officeart/2008/layout/VerticalCurvedList"/>
    <dgm:cxn modelId="{F2418685-BFBA-4C96-A028-5A3A2D31A865}" type="presParOf" srcId="{52007044-81BE-4A56-ADC1-D9FFBC867B00}" destId="{95ED8348-96BB-4AFC-A6E1-59A4B0C564D4}" srcOrd="6" destOrd="0" presId="urn:microsoft.com/office/officeart/2008/layout/VerticalCurvedList"/>
    <dgm:cxn modelId="{143C4AA7-84D5-4672-8841-7C6F9AA7DBD1}" type="presParOf" srcId="{95ED8348-96BB-4AFC-A6E1-59A4B0C564D4}" destId="{B5B98B8F-B4D0-4732-949B-0A019FE0DB9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C92DAD-E3C1-4A3E-8234-515FD83B082F}">
      <dsp:nvSpPr>
        <dsp:cNvPr id="0" name=""/>
        <dsp:cNvSpPr/>
      </dsp:nvSpPr>
      <dsp:spPr>
        <a:xfrm>
          <a:off x="-4538657" y="-695943"/>
          <a:ext cx="5406673" cy="5406673"/>
        </a:xfrm>
        <a:prstGeom prst="blockArc">
          <a:avLst>
            <a:gd name="adj1" fmla="val 18900000"/>
            <a:gd name="adj2" fmla="val 2700000"/>
            <a:gd name="adj3" fmla="val 400"/>
          </a:avLst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5EC987-5FF8-49D4-A63C-8B4420016D09}">
      <dsp:nvSpPr>
        <dsp:cNvPr id="0" name=""/>
        <dsp:cNvSpPr/>
      </dsp:nvSpPr>
      <dsp:spPr>
        <a:xfrm>
          <a:off x="558247" y="401478"/>
          <a:ext cx="7720182" cy="8029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7347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2"/>
              </a:solidFill>
            </a:rPr>
            <a:t>Наблюдение – восприятие </a:t>
          </a:r>
          <a:endParaRPr lang="ru-RU" sz="3200" b="1" kern="1200" dirty="0">
            <a:solidFill>
              <a:schemeClr val="bg2"/>
            </a:solidFill>
          </a:endParaRPr>
        </a:p>
      </dsp:txBody>
      <dsp:txXfrm>
        <a:off x="558247" y="401478"/>
        <a:ext cx="7720182" cy="802957"/>
      </dsp:txXfrm>
    </dsp:sp>
    <dsp:sp modelId="{B85E9B5B-90AA-42AE-9797-530E0BC26813}">
      <dsp:nvSpPr>
        <dsp:cNvPr id="0" name=""/>
        <dsp:cNvSpPr/>
      </dsp:nvSpPr>
      <dsp:spPr>
        <a:xfrm>
          <a:off x="56398" y="301109"/>
          <a:ext cx="1003696" cy="10036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77304A-FCE6-469B-B34E-2F8EC9AFC6C2}">
      <dsp:nvSpPr>
        <dsp:cNvPr id="0" name=""/>
        <dsp:cNvSpPr/>
      </dsp:nvSpPr>
      <dsp:spPr>
        <a:xfrm>
          <a:off x="850122" y="1605914"/>
          <a:ext cx="7428307" cy="8029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7347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2"/>
              </a:solidFill>
            </a:rPr>
            <a:t>Запоминание – повторение </a:t>
          </a:r>
          <a:endParaRPr lang="ru-RU" sz="3200" b="1" kern="1200" dirty="0">
            <a:solidFill>
              <a:schemeClr val="bg2"/>
            </a:solidFill>
          </a:endParaRPr>
        </a:p>
      </dsp:txBody>
      <dsp:txXfrm>
        <a:off x="850122" y="1605914"/>
        <a:ext cx="7428307" cy="802957"/>
      </dsp:txXfrm>
    </dsp:sp>
    <dsp:sp modelId="{9A22E4D5-9738-45AD-A509-A21DF2B38698}">
      <dsp:nvSpPr>
        <dsp:cNvPr id="0" name=""/>
        <dsp:cNvSpPr/>
      </dsp:nvSpPr>
      <dsp:spPr>
        <a:xfrm>
          <a:off x="348273" y="1505545"/>
          <a:ext cx="1003696" cy="10036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AAF0ED-9524-487F-87DB-DDD8809D31DE}">
      <dsp:nvSpPr>
        <dsp:cNvPr id="0" name=""/>
        <dsp:cNvSpPr/>
      </dsp:nvSpPr>
      <dsp:spPr>
        <a:xfrm>
          <a:off x="558247" y="2810350"/>
          <a:ext cx="7720182" cy="8029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7347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2"/>
              </a:solidFill>
            </a:rPr>
            <a:t>Анализ – обобщение, коррекция </a:t>
          </a:r>
          <a:endParaRPr lang="ru-RU" sz="3200" b="1" kern="1200" dirty="0">
            <a:solidFill>
              <a:schemeClr val="bg2"/>
            </a:solidFill>
          </a:endParaRPr>
        </a:p>
      </dsp:txBody>
      <dsp:txXfrm>
        <a:off x="558247" y="2810350"/>
        <a:ext cx="7720182" cy="802957"/>
      </dsp:txXfrm>
    </dsp:sp>
    <dsp:sp modelId="{B5B98B8F-B4D0-4732-949B-0A019FE0DB9F}">
      <dsp:nvSpPr>
        <dsp:cNvPr id="0" name=""/>
        <dsp:cNvSpPr/>
      </dsp:nvSpPr>
      <dsp:spPr>
        <a:xfrm>
          <a:off x="56398" y="2709981"/>
          <a:ext cx="1003696" cy="10036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5BCFE-638F-4BC5-AEA0-DDB9B244EBE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CA687-ADB2-488F-B20B-A6E14F810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762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CA687-ADB2-488F-B20B-A6E14F81002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208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CA687-ADB2-488F-B20B-A6E14F81002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322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13ACC4-41BB-407E-919C-C790B9473772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42C5DD3-5CFC-4FC4-8178-4FD92D0140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4.png"/><Relationship Id="rId3" Type="http://schemas.openxmlformats.org/officeDocument/2006/relationships/slide" Target="slide8.xml"/><Relationship Id="rId7" Type="http://schemas.openxmlformats.org/officeDocument/2006/relationships/slide" Target="slide12.xml"/><Relationship Id="rId12" Type="http://schemas.openxmlformats.org/officeDocument/2006/relationships/slide" Target="slide17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slide" Target="slide16.xml"/><Relationship Id="rId5" Type="http://schemas.openxmlformats.org/officeDocument/2006/relationships/slide" Target="slide10.xml"/><Relationship Id="rId10" Type="http://schemas.openxmlformats.org/officeDocument/2006/relationships/slide" Target="slide15.xml"/><Relationship Id="rId4" Type="http://schemas.openxmlformats.org/officeDocument/2006/relationships/slide" Target="slide9.xml"/><Relationship Id="rId9" Type="http://schemas.openxmlformats.org/officeDocument/2006/relationships/slide" Target="slide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391639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МИНИСТЕРСТВО ЗДРАВООХРАНЕНИЯ РТ</a:t>
            </a:r>
            <a:b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ГАПОУ «БУИНСКОЕ МЕДИЦИНСКОЕ УЧИЛИЩЕ»</a:t>
            </a:r>
            <a:r>
              <a:rPr lang="ru-RU" sz="1600" b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1800" b="1" dirty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1800" b="1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1800" b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ЭЛЕКТРОННОЕ УЧЕБНОЕ ПОСОБИЕ НА ТЕМУ: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«</a:t>
            </a:r>
            <a:r>
              <a:rPr lang="ru-RU" sz="3600" b="1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 В СЕСТРИНСКОМ ДЕЛЕ»</a:t>
            </a:r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chemeClr val="tx1">
                    <a:lumMod val="95000"/>
                  </a:schemeClr>
                </a:solidFill>
              </a:rPr>
              <a:t>ПМ. 04;07 Выполнение работ по профессии </a:t>
            </a:r>
            <a:br>
              <a:rPr lang="ru-RU" sz="2700" b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700" b="1" dirty="0" smtClean="0">
                <a:solidFill>
                  <a:schemeClr val="tx1">
                    <a:lumMod val="95000"/>
                  </a:schemeClr>
                </a:solidFill>
              </a:rPr>
              <a:t>Младшая медицинская сестра по уходу за больными</a:t>
            </a:r>
            <a:br>
              <a:rPr lang="ru-RU" sz="2700" b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700" b="1" dirty="0" smtClean="0">
                <a:solidFill>
                  <a:schemeClr val="tx1">
                    <a:lumMod val="95000"/>
                  </a:schemeClr>
                </a:solidFill>
              </a:rPr>
              <a:t>МДК 04.01; 07.01 Теория и практика сестринского дела</a:t>
            </a:r>
            <a:endParaRPr lang="ru-RU" sz="24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43003" y="4763729"/>
            <a:ext cx="3761117" cy="1800844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Преподаватель</a:t>
            </a:r>
            <a:r>
              <a:rPr lang="ru-RU" sz="3200" dirty="0" smtClean="0">
                <a:solidFill>
                  <a:schemeClr val="tx1"/>
                </a:solidFill>
              </a:rPr>
              <a:t>:              </a:t>
            </a:r>
          </a:p>
          <a:p>
            <a:pPr algn="r"/>
            <a:r>
              <a:rPr lang="ru-RU" sz="3200" dirty="0" smtClean="0">
                <a:solidFill>
                  <a:schemeClr val="tx1"/>
                </a:solidFill>
              </a:rPr>
              <a:t>   Масленцева Е.А. </a:t>
            </a:r>
          </a:p>
          <a:p>
            <a:pPr algn="ctr"/>
            <a:endParaRPr lang="ru-RU" sz="1900" dirty="0" smtClean="0">
              <a:solidFill>
                <a:schemeClr val="tx1"/>
              </a:solidFill>
            </a:endParaRPr>
          </a:p>
        </p:txBody>
      </p:sp>
      <p:pic>
        <p:nvPicPr>
          <p:cNvPr id="41986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08152"/>
            <a:ext cx="3666464" cy="2749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548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4110"/>
            <a:ext cx="11975689" cy="718915"/>
          </a:xfrm>
        </p:spPr>
        <p:txBody>
          <a:bodyPr>
            <a:noAutofit/>
          </a:bodyPr>
          <a:lstStyle/>
          <a:p>
            <a:r>
              <a:rPr lang="ru-RU" sz="32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обучения – взаимодействие медсестры и пациента при изучении учебного материала, направленное на достижение желаемого результата.</a:t>
            </a:r>
            <a:endParaRPr lang="ru-RU" sz="32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47536" y="1946787"/>
            <a:ext cx="7257076" cy="453973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обучения: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1.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Словесный – мини – лекция, беседа, рассказ по интересующему вопросу.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Наглядный – медицинский атлас, научно-популярная литература, таблицы, видеофильм, предметы ухода, фантомы, муляжи, тренажеры.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Практический – отработка технологии манипуляций: выполнение инъекций, подача грелки, постановка компрессов, измерение АД.</a:t>
            </a:r>
          </a:p>
          <a:p>
            <a:pPr algn="just"/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4051"/>
            <a:ext cx="3557402" cy="235974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2528" y="3308207"/>
            <a:ext cx="2543206" cy="334331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8373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9587" y="206477"/>
            <a:ext cx="8495071" cy="1578078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СФЕРЫ</a:t>
            </a:r>
            <a:r>
              <a:rPr lang="ru-RU" sz="40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ОБУЧЕНИЯ</a:t>
            </a:r>
            <a:endParaRPr lang="ru-RU" sz="4000" b="1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7532879"/>
              </p:ext>
            </p:extLst>
          </p:nvPr>
        </p:nvGraphicFramePr>
        <p:xfrm>
          <a:off x="457200" y="2389238"/>
          <a:ext cx="11047413" cy="3601416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3682471"/>
                <a:gridCol w="3682471"/>
                <a:gridCol w="3682471"/>
              </a:tblGrid>
              <a:tr h="4248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ПОЗНАВАТЕЛЬНАЯ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ЭМОЦИОНАЛЬНАЯ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ПСИХОМОТОРНАЯ</a:t>
                      </a:r>
                      <a:endParaRPr lang="ru-RU" sz="2400" dirty="0"/>
                    </a:p>
                  </a:txBody>
                  <a:tcPr anchor="ctr"/>
                </a:tc>
              </a:tr>
              <a:tr h="3144216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Позволяет анализировать факты и информацию, абстрактно мыслить, использовать полученные из окружающей среды знания и впечатления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Характеризует настроение личности.</a:t>
                      </a:r>
                    </a:p>
                    <a:p>
                      <a:pPr algn="l"/>
                      <a:r>
                        <a:rPr lang="ru-RU" sz="2400" dirty="0" smtClean="0"/>
                        <a:t>Человек, получив информацию,</a:t>
                      </a:r>
                      <a:r>
                        <a:rPr lang="ru-RU" sz="2400" baseline="0" dirty="0" smtClean="0"/>
                        <a:t> изменяет свое поведение, выражает это чувствами, мыслями, мнением и оценкой каких-то факторов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Изменяет настроение, чувства, двигательную активность</a:t>
                      </a:r>
                      <a:r>
                        <a:rPr lang="ru-RU" sz="2400" baseline="0" dirty="0" smtClean="0"/>
                        <a:t> пациента в зависимости от общего самочувствия, нервно-психических и соматических заболеваний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76735" y="191728"/>
            <a:ext cx="2764765" cy="207173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3536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749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ПРИЕМЫ ОБУЧЕНИЯ  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371600"/>
            <a:ext cx="12192000" cy="120015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Это совокупность действий, направленных на достижение желаемого результата в обучении.</a:t>
            </a:r>
            <a:endParaRPr lang="ru-RU" sz="28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44785331"/>
              </p:ext>
            </p:extLst>
          </p:nvPr>
        </p:nvGraphicFramePr>
        <p:xfrm>
          <a:off x="3347884" y="2428875"/>
          <a:ext cx="8332839" cy="4014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465" y="2757948"/>
            <a:ext cx="2669115" cy="281694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75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87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Факторы способствующие и препятствующие обучению</a:t>
            </a:r>
            <a:endParaRPr lang="ru-RU" b="1" dirty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14800" y="1700213"/>
            <a:ext cx="7389812" cy="4211009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Желание и готовность обучающихся (пациента или родственника);</a:t>
            </a:r>
          </a:p>
          <a:p>
            <a:pPr algn="just">
              <a:lnSpc>
                <a:spcPct val="11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Способность к обучению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возраст, физическое состояние, уровень развития, состояние здоровья;</a:t>
            </a:r>
          </a:p>
          <a:p>
            <a:pPr algn="just">
              <a:lnSpc>
                <a:spcPct val="11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Окружающая обстановка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время, температура, тишина, мебель, музыка, освещение.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0164" y="1279422"/>
            <a:ext cx="3770060" cy="25146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63" y="3877442"/>
            <a:ext cx="3811789" cy="250861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94988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63" y="624110"/>
            <a:ext cx="9290049" cy="7474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ЭФФЕКТИВНОГО ОБУЧЕНИЯ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9250" y="1714500"/>
            <a:ext cx="8915400" cy="491490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Наличие четкой цели и мотивации к получению знаний;</a:t>
            </a:r>
          </a:p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Доброжелательное отношение м/с к обучающимся;</a:t>
            </a:r>
          </a:p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ассоциативной связи между новой информацией и прошлым опытом;</a:t>
            </a:r>
          </a:p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Обязательная практическая отработка полученных знаний;</a:t>
            </a:r>
          </a:p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м/с техники эффективного общения.</a:t>
            </a:r>
          </a:p>
          <a:p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500"/>
            <a:ext cx="3076575" cy="204787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226" y="4116263"/>
            <a:ext cx="2777297" cy="20485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2904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419" y="339214"/>
            <a:ext cx="10767193" cy="168131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 медицинской сестры в обучающем процессе </a:t>
            </a: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86288" y="1548582"/>
            <a:ext cx="7258050" cy="5123682"/>
          </a:xfrm>
        </p:spPr>
        <p:txBody>
          <a:bodyPr>
            <a:normAutofit lnSpcReduction="10000"/>
          </a:bodyPr>
          <a:lstStyle/>
          <a:p>
            <a:pPr marL="651510" indent="-514350" algn="just">
              <a:buAutoNum type="arabicPeriod"/>
            </a:pPr>
            <a:r>
              <a:rPr lang="ru-RU" sz="2800" dirty="0" smtClean="0"/>
              <a:t>Оценить потребность пациента в обучении.</a:t>
            </a:r>
          </a:p>
          <a:p>
            <a:pPr marL="651510" indent="-514350" algn="just">
              <a:buAutoNum type="arabicPeriod"/>
            </a:pPr>
            <a:r>
              <a:rPr lang="ru-RU" dirty="0" smtClean="0"/>
              <a:t>Мотивировать необходимость обучения.</a:t>
            </a:r>
          </a:p>
          <a:p>
            <a:pPr marL="651510" indent="-514350" algn="just">
              <a:buAutoNum type="arabicPeriod"/>
            </a:pPr>
            <a:r>
              <a:rPr lang="ru-RU" sz="2800" dirty="0" smtClean="0"/>
              <a:t>Оценить исходный уровень знаний, умений и способность к обучению.</a:t>
            </a:r>
          </a:p>
          <a:p>
            <a:pPr marL="651510" indent="-514350" algn="just">
              <a:buAutoNum type="arabicPeriod"/>
            </a:pPr>
            <a:r>
              <a:rPr lang="ru-RU" dirty="0" smtClean="0"/>
              <a:t>Выбрать удобное место и время.</a:t>
            </a:r>
          </a:p>
          <a:p>
            <a:pPr marL="651510" indent="-514350" algn="just">
              <a:buAutoNum type="arabicPeriod"/>
            </a:pPr>
            <a:r>
              <a:rPr lang="ru-RU" sz="2800" dirty="0" smtClean="0"/>
              <a:t>Составить совместно с пациентом индивидуальный план обучения.</a:t>
            </a:r>
          </a:p>
          <a:p>
            <a:pPr marL="651510" indent="-514350" algn="just">
              <a:buAutoNum type="arabicPeriod"/>
            </a:pPr>
            <a:r>
              <a:rPr lang="ru-RU" dirty="0" smtClean="0"/>
              <a:t>Контролировать и поощрять работу пациента, создавать благоприятную обстановку.</a:t>
            </a:r>
            <a:endParaRPr lang="ru-RU" sz="2800" dirty="0" smtClean="0"/>
          </a:p>
          <a:p>
            <a:pPr marL="651510" indent="-514350" algn="just">
              <a:buAutoNum type="arabicPeriod"/>
            </a:pP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8874"/>
            <a:ext cx="4667251" cy="350043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45755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обучения пациентов и родственников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b="1" dirty="0" smtClean="0">
                <a:solidFill>
                  <a:schemeClr val="bg2"/>
                </a:solidFill>
              </a:rPr>
              <a:t>I</a:t>
            </a:r>
            <a:r>
              <a:rPr lang="ru-RU" b="1" dirty="0" smtClean="0">
                <a:solidFill>
                  <a:schemeClr val="bg2"/>
                </a:solidFill>
              </a:rPr>
              <a:t> этап </a:t>
            </a:r>
            <a:r>
              <a:rPr lang="ru-RU" dirty="0" smtClean="0"/>
              <a:t>– оценка исходного уровня знаний, умений пациента;</a:t>
            </a:r>
          </a:p>
          <a:p>
            <a:pPr algn="just">
              <a:buNone/>
            </a:pPr>
            <a:r>
              <a:rPr lang="en-US" b="1" dirty="0" smtClean="0">
                <a:solidFill>
                  <a:schemeClr val="bg2"/>
                </a:solidFill>
              </a:rPr>
              <a:t>II</a:t>
            </a:r>
            <a:r>
              <a:rPr lang="ru-RU" b="1" dirty="0" smtClean="0">
                <a:solidFill>
                  <a:schemeClr val="bg2"/>
                </a:solidFill>
              </a:rPr>
              <a:t> этап </a:t>
            </a:r>
            <a:r>
              <a:rPr lang="ru-RU" dirty="0" smtClean="0"/>
              <a:t>– формулирование проблемы пациента;</a:t>
            </a:r>
            <a:endParaRPr lang="en-US" dirty="0" smtClean="0"/>
          </a:p>
          <a:p>
            <a:pPr algn="just">
              <a:buNone/>
            </a:pPr>
            <a:r>
              <a:rPr lang="en-US" b="1" dirty="0" smtClean="0">
                <a:solidFill>
                  <a:schemeClr val="bg2"/>
                </a:solidFill>
              </a:rPr>
              <a:t>III</a:t>
            </a:r>
            <a:r>
              <a:rPr lang="ru-RU" b="1" dirty="0" smtClean="0">
                <a:solidFill>
                  <a:schemeClr val="bg2"/>
                </a:solidFill>
              </a:rPr>
              <a:t> этап </a:t>
            </a:r>
            <a:r>
              <a:rPr lang="ru-RU" dirty="0" smtClean="0"/>
              <a:t>– определение целей, планирование содержания и методов обучения;</a:t>
            </a:r>
            <a:endParaRPr lang="en-US" dirty="0" smtClean="0"/>
          </a:p>
          <a:p>
            <a:pPr algn="just">
              <a:buNone/>
            </a:pPr>
            <a:r>
              <a:rPr lang="en-US" b="1" dirty="0" smtClean="0">
                <a:solidFill>
                  <a:schemeClr val="bg2"/>
                </a:solidFill>
              </a:rPr>
              <a:t>IV</a:t>
            </a:r>
            <a:r>
              <a:rPr lang="ru-RU" b="1" dirty="0" smtClean="0">
                <a:solidFill>
                  <a:schemeClr val="bg2"/>
                </a:solidFill>
              </a:rPr>
              <a:t> этап </a:t>
            </a:r>
            <a:r>
              <a:rPr lang="ru-RU" dirty="0" smtClean="0"/>
              <a:t>– реализация плана обучения;</a:t>
            </a:r>
          </a:p>
          <a:p>
            <a:pPr algn="just">
              <a:buNone/>
            </a:pPr>
            <a:r>
              <a:rPr lang="en-US" b="1" dirty="0" smtClean="0">
                <a:solidFill>
                  <a:schemeClr val="bg2"/>
                </a:solidFill>
              </a:rPr>
              <a:t>V</a:t>
            </a:r>
            <a:r>
              <a:rPr lang="ru-RU" b="1" dirty="0" smtClean="0">
                <a:solidFill>
                  <a:schemeClr val="bg2"/>
                </a:solidFill>
              </a:rPr>
              <a:t> этап </a:t>
            </a:r>
            <a:r>
              <a:rPr lang="ru-RU" dirty="0" smtClean="0"/>
              <a:t>– оценка результатов обучения.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Заключение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Сестра-педагог должна помнить о неотъемлемых элементах сестринского дела – биоэтике, медицинской этике, деонтологии.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Медицинская сестра должна уметь организовывать учебных процесс, грамотно говорить, контролировать себя и не поддаваться эмоциям.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 необходимо пациенту и его родственникам для достижения поставленных целей по усвоению определенных знаний и овладению необходимыми умениями.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ЗНАНИЙ 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956" y="1500188"/>
            <a:ext cx="11415250" cy="5043487"/>
          </a:xfrm>
        </p:spPr>
        <p:txBody>
          <a:bodyPr>
            <a:noAutofit/>
          </a:bodyPr>
          <a:lstStyle/>
          <a:p>
            <a:pPr marL="548640" lvl="7" indent="-411480">
              <a:buClr>
                <a:schemeClr val="tx1">
                  <a:shade val="95000"/>
                </a:schemeClr>
              </a:buClr>
              <a:buSzPct val="65000"/>
              <a:buNone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Ответьте на поставленные вопросы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Определение сестринского обучения;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Задачи обучения в сестринском деле;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Функции обучения;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Сферы обучения;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Методы обучения;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Приемы обучения;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Факторы обучения;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/>
              <a:t>Этапы сестринского обучения.</a:t>
            </a:r>
          </a:p>
          <a:p>
            <a:pPr>
              <a:buNone/>
            </a:pP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6726" y="1"/>
            <a:ext cx="2185274" cy="270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2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Задания  в тестовой форме с выбором одного правильного ответа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651510" indent="-514350">
              <a:buNone/>
            </a:pPr>
            <a:r>
              <a:rPr lang="ru-RU" sz="3200" dirty="0" smtClean="0"/>
              <a:t>1. Основное условие сестринской деятельности – </a:t>
            </a:r>
            <a:endParaRPr lang="ru-RU" sz="3200" dirty="0" smtClean="0">
              <a:hlinkClick r:id="rId2" action="ppaction://hlinksldjump"/>
            </a:endParaRPr>
          </a:p>
          <a:p>
            <a:pPr marL="651510" indent="-514350">
              <a:buNone/>
            </a:pPr>
            <a:r>
              <a:rPr lang="ru-RU" sz="3200" dirty="0" smtClean="0">
                <a:hlinkClick r:id="rId2" action="ppaction://hlinksldjump"/>
              </a:rPr>
              <a:t>А. Эмоциональная неустойчивость;</a:t>
            </a:r>
          </a:p>
          <a:p>
            <a:pPr marL="651510" indent="-514350">
              <a:buNone/>
            </a:pPr>
            <a:r>
              <a:rPr lang="ru-RU" sz="3200" dirty="0" smtClean="0">
                <a:hlinkClick r:id="rId2" action="ppaction://hlinksldjump"/>
              </a:rPr>
              <a:t>Б. Жесткость руководства;</a:t>
            </a:r>
          </a:p>
          <a:p>
            <a:pPr marL="651510" indent="-514350">
              <a:buNone/>
            </a:pPr>
            <a:r>
              <a:rPr lang="ru-RU" sz="3200" dirty="0" smtClean="0">
                <a:hlinkClick r:id="rId2" action="ppaction://hlinksldjump"/>
              </a:rPr>
              <a:t>В. Узкая эрудиция;</a:t>
            </a:r>
            <a:endParaRPr lang="ru-RU" sz="3200" dirty="0" smtClean="0"/>
          </a:p>
          <a:p>
            <a:pPr marL="651510" indent="-514350">
              <a:buNone/>
            </a:pPr>
            <a:r>
              <a:rPr lang="ru-RU" sz="3200" dirty="0" smtClean="0">
                <a:hlinkClick r:id="rId3" action="ppaction://hlinksldjump"/>
              </a:rPr>
              <a:t>Г. Профессиональная компетенция.</a:t>
            </a:r>
            <a:endParaRPr lang="ru-RU" sz="3200" dirty="0" smtClean="0"/>
          </a:p>
          <a:p>
            <a:pPr marL="651510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/>
            </a:r>
            <a:b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/>
              </a:rPr>
            </a:b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/>
            </a:r>
            <a:b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/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С целью овладения указанным видом профессиональной деятельности и соответствующими профессиональными компетенциями обучающийся, в ходе освоения профессионального модуля должен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/>
            </a:r>
            <a:b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/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знать:</a:t>
            </a:r>
          </a:p>
          <a:p>
            <a:pPr algn="just"/>
            <a:r>
              <a:rPr lang="ru-RU" dirty="0" smtClean="0"/>
              <a:t>задачи обучения в сестринском деле;</a:t>
            </a:r>
          </a:p>
          <a:p>
            <a:pPr algn="just"/>
            <a:r>
              <a:rPr lang="ru-RU" dirty="0" smtClean="0"/>
              <a:t>сферы и способы обучения;                                                             </a:t>
            </a:r>
          </a:p>
          <a:p>
            <a:pPr algn="just"/>
            <a:r>
              <a:rPr lang="ru-RU" dirty="0" smtClean="0"/>
              <a:t>цели обучения;</a:t>
            </a:r>
          </a:p>
          <a:p>
            <a:pPr algn="just"/>
            <a:r>
              <a:rPr lang="ru-RU" dirty="0" smtClean="0"/>
              <a:t>факторы, способствующие и препятствующие обучению;</a:t>
            </a:r>
          </a:p>
          <a:p>
            <a:pPr algn="just"/>
            <a:r>
              <a:rPr lang="ru-RU" dirty="0" smtClean="0"/>
              <a:t>приемы и методы обучения.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уметь:</a:t>
            </a:r>
          </a:p>
          <a:p>
            <a:pPr>
              <a:buNone/>
            </a:pPr>
            <a:r>
              <a:rPr lang="ru-RU" dirty="0" smtClean="0"/>
              <a:t>применить сестринский процесс для решения проблем пациента, </a:t>
            </a:r>
          </a:p>
          <a:p>
            <a:pPr>
              <a:buNone/>
            </a:pPr>
            <a:r>
              <a:rPr lang="ru-RU" dirty="0" smtClean="0"/>
              <a:t>связанных с дефицитом знаний и умений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3110" y="3570222"/>
            <a:ext cx="2398890" cy="29643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51510" indent="-514350">
              <a:buNone/>
            </a:pPr>
            <a:r>
              <a:rPr lang="ru-RU" sz="3200" dirty="0" smtClean="0"/>
              <a:t>2. Наглядность обучения – </a:t>
            </a:r>
          </a:p>
          <a:p>
            <a:pPr marL="651510" indent="-514350">
              <a:buNone/>
            </a:pPr>
            <a:r>
              <a:rPr lang="ru-RU" sz="3200" dirty="0" smtClean="0">
                <a:hlinkClick r:id="rId2" action="ppaction://hlinksldjump"/>
              </a:rPr>
              <a:t>А. Беседа;</a:t>
            </a:r>
          </a:p>
          <a:p>
            <a:pPr marL="651510" indent="-514350">
              <a:buNone/>
            </a:pPr>
            <a:r>
              <a:rPr lang="ru-RU" sz="3200" dirty="0" smtClean="0">
                <a:hlinkClick r:id="rId2" action="ppaction://hlinksldjump"/>
              </a:rPr>
              <a:t>Б. Демонстрация;</a:t>
            </a:r>
          </a:p>
          <a:p>
            <a:pPr marL="651510" indent="-514350">
              <a:buNone/>
            </a:pPr>
            <a:r>
              <a:rPr lang="ru-RU" sz="3200" dirty="0" smtClean="0">
                <a:hlinkClick r:id="rId2" action="ppaction://hlinksldjump"/>
              </a:rPr>
              <a:t>В. Лекция;</a:t>
            </a:r>
            <a:endParaRPr lang="ru-RU" sz="3200" dirty="0" smtClean="0"/>
          </a:p>
          <a:p>
            <a:pPr marL="651510" indent="-514350">
              <a:buNone/>
            </a:pPr>
            <a:r>
              <a:rPr lang="ru-RU" sz="3200" dirty="0" smtClean="0">
                <a:hlinkClick r:id="rId3" action="ppaction://hlinksldjump"/>
              </a:rPr>
              <a:t>Г. Предметы ухода.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3. Сфера обучения – 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Познавательная;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Б. Образовательная;</a:t>
            </a:r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В. Воспитательная;</a:t>
            </a:r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Г. Развивающая.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4. Функции обучения – 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Образовательная;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Б. Познавательная;</a:t>
            </a:r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В. Чувственная;</a:t>
            </a:r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Г. Психомоторная.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5. Умение высшей степени освоения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Обучение;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Б. Навык;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В. Знание;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Г. Обучаемость.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6. Развитие памяти, мышления – это функция обучения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Психомоторная;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Б. Воспитательная;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В. Образовательная;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Г. Развивающая.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7. </a:t>
            </a:r>
            <a:r>
              <a:rPr lang="ru-RU" sz="3200" dirty="0" err="1" smtClean="0"/>
              <a:t>Учебно</a:t>
            </a:r>
            <a:r>
              <a:rPr lang="ru-RU" sz="3200" dirty="0" smtClean="0"/>
              <a:t> – наглядные пособия – 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Фантомы;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Б. Доклад;</a:t>
            </a:r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В. Беседа;</a:t>
            </a:r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Г. Памятка.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8. Педагогический прием – 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Обеспечение предметами ухода;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Б. Обеспечение спецлитературой;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В. Беседа;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Г. Знание.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9. Неблагоприятный фактор обучения – 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Достаточная вентиляция;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Б. Тишина;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В. Усталость;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Г. Достаточное освещение.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10. Количество этапов учебного процесса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5;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Б. 4;</a:t>
            </a:r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В. 3;</a:t>
            </a:r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Г. 2.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dirty="0" smtClean="0"/>
              <a:t>11. Оценка исходного уровня знаний и умений пациента – это этап учебного процесса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Пятый;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Б. Четвертый;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В. Третий;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Г. Первый.</a:t>
            </a:r>
            <a:endParaRPr lang="ru-RU" sz="32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/>
              </a:rPr>
              <a:t>Результатом освоения материала является овладение обучающимися видом профессиональной деятельности «решение проблем пациента посредством сестринского ухода» профессиональными (ПК) и общими (ОК) компетенциями: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804" y="1759789"/>
            <a:ext cx="11524890" cy="4763841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ПК 1. Эффективно общаться с пациентом и его окружением в процессе профессиональной деятельности.</a:t>
            </a:r>
          </a:p>
          <a:p>
            <a:r>
              <a:rPr lang="ru-RU" sz="2400" dirty="0" smtClean="0"/>
              <a:t>ПК 2. Соблюдать принципы профессиональной этики.</a:t>
            </a:r>
          </a:p>
          <a:p>
            <a:r>
              <a:rPr lang="ru-RU" sz="2400" dirty="0" smtClean="0"/>
              <a:t>ПК 3.Осуществлять уход за пациентами различных возрастных групп в условиях учреждения здравоохранения и на дому.</a:t>
            </a:r>
          </a:p>
          <a:p>
            <a:r>
              <a:rPr lang="ru-RU" sz="2400" dirty="0" smtClean="0"/>
              <a:t>ПК 4. Консультировать пациента и его окружение по вопросам ухода и </a:t>
            </a:r>
            <a:r>
              <a:rPr lang="ru-RU" sz="2400" dirty="0" err="1" smtClean="0"/>
              <a:t>самоухода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ПК 5. Оформлять медицинскую документацию.</a:t>
            </a:r>
          </a:p>
          <a:p>
            <a:r>
              <a:rPr lang="ru-RU" sz="2400" dirty="0" smtClean="0"/>
              <a:t>ПК 6. Оказывать </a:t>
            </a:r>
            <a:r>
              <a:rPr lang="ru-RU" sz="2000" dirty="0" smtClean="0"/>
              <a:t>медицинские</a:t>
            </a:r>
            <a:r>
              <a:rPr lang="ru-RU" sz="2400" dirty="0" smtClean="0"/>
              <a:t> услуги в пределах своих полномочий.</a:t>
            </a:r>
          </a:p>
          <a:p>
            <a:r>
              <a:rPr lang="ru-RU" sz="2400" dirty="0" smtClean="0"/>
              <a:t>ПК 9. Участвовать в санитарно-просветительской работе среди населения.</a:t>
            </a:r>
          </a:p>
          <a:p>
            <a:r>
              <a:rPr lang="ru-RU" sz="2400" dirty="0" smtClean="0"/>
              <a:t>ПК 10. Владеть основами гигиенического питания.</a:t>
            </a:r>
          </a:p>
          <a:p>
            <a:r>
              <a:rPr lang="ru-RU" sz="2400" dirty="0" smtClean="0"/>
              <a:t>ПК 12. Осуществлять сестринский процесс.</a:t>
            </a:r>
          </a:p>
          <a:p>
            <a:pPr algn="just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05474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12. Третий этап учебного процесса – 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Оценка результатов обучения;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Б. Оценка исходного уровня знаний;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В. Планирование обучения;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Г. Реализация планов обучения.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13. Познавательный интерес – 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Мотив;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Б. Причина;</a:t>
            </a:r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В. Метод;</a:t>
            </a:r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Г. Фактор.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dirty="0" smtClean="0"/>
              <a:t>14. Планирование содержания обучения – это этап учебного процесса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А. Четвертый;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3" action="ppaction://hlinksldjump"/>
              </a:rPr>
              <a:t>Б. Третий;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В. Второй;</a:t>
            </a:r>
          </a:p>
          <a:p>
            <a:pPr>
              <a:buNone/>
            </a:pPr>
            <a:r>
              <a:rPr lang="ru-RU" sz="3200" dirty="0" smtClean="0">
                <a:hlinkClick r:id="rId2" action="ppaction://hlinksldjump"/>
              </a:rPr>
              <a:t>Г. Пятый.</a:t>
            </a:r>
            <a:endParaRPr lang="ru-RU" sz="32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51510" indent="-514350">
              <a:buNone/>
            </a:pPr>
            <a:r>
              <a:rPr lang="ru-RU" sz="3200" dirty="0" smtClean="0"/>
              <a:t>15. В учебном процессе реализация плана обучения – этап</a:t>
            </a:r>
          </a:p>
          <a:p>
            <a:pPr marL="651510" indent="-514350">
              <a:buNone/>
            </a:pPr>
            <a:r>
              <a:rPr lang="ru-RU" sz="3200" dirty="0" smtClean="0">
                <a:hlinkClick r:id="rId2" action="ppaction://hlinksldjump"/>
              </a:rPr>
              <a:t>А. Четвертый;</a:t>
            </a:r>
            <a:endParaRPr lang="ru-RU" sz="3200" dirty="0" smtClean="0"/>
          </a:p>
          <a:p>
            <a:pPr marL="651510" indent="-514350">
              <a:buNone/>
            </a:pPr>
            <a:r>
              <a:rPr lang="ru-RU" sz="3200" dirty="0" smtClean="0">
                <a:hlinkClick r:id="rId3" action="ppaction://hlinksldjump"/>
              </a:rPr>
              <a:t>Б. Третий;</a:t>
            </a:r>
            <a:endParaRPr lang="ru-RU" sz="3200" dirty="0" smtClean="0"/>
          </a:p>
          <a:p>
            <a:pPr marL="651510" indent="-514350">
              <a:buNone/>
            </a:pPr>
            <a:r>
              <a:rPr lang="ru-RU" sz="3200" dirty="0" smtClean="0">
                <a:hlinkClick r:id="rId3" action="ppaction://hlinksldjump"/>
              </a:rPr>
              <a:t>В. Второй;</a:t>
            </a:r>
            <a:endParaRPr lang="ru-RU" sz="3200" dirty="0" smtClean="0"/>
          </a:p>
          <a:p>
            <a:pPr marL="651510" indent="-514350">
              <a:buNone/>
            </a:pPr>
            <a:r>
              <a:rPr lang="ru-RU" sz="3200" dirty="0" smtClean="0">
                <a:hlinkClick r:id="rId3" action="ppaction://hlinksldjump"/>
              </a:rPr>
              <a:t>Г. Первый.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0437" y="624110"/>
            <a:ext cx="10112990" cy="12808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РЕКОМЕНДУЕМЫХ ИСТОЧНИКОВ</a:t>
            </a:r>
            <a:b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0437" y="1555845"/>
            <a:ext cx="9894175" cy="4355377"/>
          </a:xfrm>
        </p:spPr>
        <p:txBody>
          <a:bodyPr/>
          <a:lstStyle/>
          <a:p>
            <a:pPr algn="just"/>
            <a:r>
              <a:rPr lang="ru-RU" sz="2400" dirty="0" smtClean="0"/>
              <a:t>Кулешова </a:t>
            </a:r>
            <a:r>
              <a:rPr lang="ru-RU" sz="2400" dirty="0"/>
              <a:t>Л. И., Пустоветова Е. В.  Основы сестринского дела. Курс лекций. Сестринские технологии. – Ростов н/Д: </a:t>
            </a:r>
            <a:r>
              <a:rPr lang="ru-RU" sz="2400" dirty="0" smtClean="0"/>
              <a:t>Феникс, 2019. – 716с.</a:t>
            </a:r>
          </a:p>
          <a:p>
            <a:pPr algn="just"/>
            <a:r>
              <a:rPr lang="ru-RU" sz="2400" dirty="0" smtClean="0"/>
              <a:t> Мухина С.А. </a:t>
            </a:r>
            <a:r>
              <a:rPr lang="ru-RU" sz="2400" dirty="0" err="1" smtClean="0"/>
              <a:t>Тарновская</a:t>
            </a:r>
            <a:r>
              <a:rPr lang="ru-RU" sz="2400" dirty="0" smtClean="0"/>
              <a:t> И.М. Теоретические основы сестринского дела(электронный ресурс): учебник\-2е изд.,- М.: ГЭОТАР – </a:t>
            </a:r>
            <a:r>
              <a:rPr lang="ru-RU" sz="2400" dirty="0" err="1" smtClean="0"/>
              <a:t>Медиа</a:t>
            </a:r>
            <a:r>
              <a:rPr lang="ru-RU" sz="2400" dirty="0" smtClean="0"/>
              <a:t>, 2016г.</a:t>
            </a:r>
            <a:endParaRPr lang="ru-RU" sz="24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642" y="3406876"/>
            <a:ext cx="3310415" cy="250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09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89460" y="0"/>
            <a:ext cx="10972800" cy="10766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Глоссарий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5690" y="1076632"/>
            <a:ext cx="10928555" cy="5383162"/>
          </a:xfrm>
        </p:spPr>
        <p:txBody>
          <a:bodyPr/>
          <a:lstStyle/>
          <a:p>
            <a:pPr algn="l"/>
            <a:endParaRPr lang="ru-RU" u="sng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l"/>
            <a:r>
              <a:rPr lang="ru-RU" u="sng" dirty="0" smtClean="0">
                <a:solidFill>
                  <a:schemeClr val="bg2">
                    <a:lumMod val="75000"/>
                  </a:schemeClr>
                </a:solidFill>
              </a:rPr>
              <a:t>Педагогика</a:t>
            </a:r>
            <a:r>
              <a:rPr lang="ru-RU" dirty="0" smtClean="0"/>
              <a:t> – наука о воспитании человека.</a:t>
            </a:r>
          </a:p>
          <a:p>
            <a:pPr algn="l"/>
            <a:r>
              <a:rPr lang="ru-RU" u="sng" dirty="0" smtClean="0">
                <a:solidFill>
                  <a:schemeClr val="bg2">
                    <a:lumMod val="75000"/>
                  </a:schemeClr>
                </a:solidFill>
              </a:rPr>
              <a:t>Прием обучения </a:t>
            </a:r>
            <a:r>
              <a:rPr lang="ru-RU" dirty="0" smtClean="0"/>
              <a:t>– действия, направленные на достижение желаемого результата обучения.</a:t>
            </a:r>
          </a:p>
          <a:p>
            <a:pPr algn="l"/>
            <a:r>
              <a:rPr lang="ru-RU" u="sng" dirty="0" smtClean="0">
                <a:solidFill>
                  <a:schemeClr val="bg2">
                    <a:lumMod val="75000"/>
                  </a:schemeClr>
                </a:solidFill>
              </a:rPr>
              <a:t>Навык</a:t>
            </a:r>
            <a:r>
              <a:rPr lang="ru-RU" dirty="0" smtClean="0"/>
              <a:t> – высшее проявление умения, способность выполнять действия самостоятельно.</a:t>
            </a:r>
          </a:p>
          <a:p>
            <a:pPr algn="l"/>
            <a:r>
              <a:rPr lang="ru-RU" u="sng" dirty="0" smtClean="0">
                <a:solidFill>
                  <a:schemeClr val="bg2">
                    <a:lumMod val="75000"/>
                  </a:schemeClr>
                </a:solidFill>
              </a:rPr>
              <a:t>Мотивация</a:t>
            </a:r>
            <a:r>
              <a:rPr lang="ru-RU" dirty="0" smtClean="0"/>
              <a:t> – осознанное стремление пациента получать информацию и выполнять необходимые действия.</a:t>
            </a:r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0437" y="624110"/>
            <a:ext cx="10112990" cy="96871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ЗАДАНИЯ ДЛЯ САМОСТОЯТЕЛЬНОЙ РАБОТЫ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0437" y="1419367"/>
            <a:ext cx="9894175" cy="503602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lnSpc>
                <a:spcPct val="114000"/>
              </a:lnSpc>
              <a:spcBef>
                <a:spcPts val="0"/>
              </a:spcBef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докладов, реферативных сообщений по темам:</a:t>
            </a:r>
          </a:p>
          <a:p>
            <a:pPr>
              <a:lnSpc>
                <a:spcPct val="114000"/>
              </a:lnSpc>
              <a:spcBef>
                <a:spcPts val="0"/>
              </a:spcBef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«Как сделать обучение эффективным»;</a:t>
            </a:r>
          </a:p>
          <a:p>
            <a:pPr>
              <a:lnSpc>
                <a:spcPct val="114000"/>
              </a:lnSpc>
              <a:spcBef>
                <a:spcPts val="0"/>
              </a:spcBef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«Что такое эффективное обучение».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0249" y="2994111"/>
            <a:ext cx="2976328" cy="367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7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8800" dirty="0" smtClean="0"/>
              <a:t>Спасибо за внимание!</a:t>
            </a:r>
            <a:endParaRPr lang="ru-RU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Ð¾Ð»ÑÑÐ¸Ðµ ÐÐ°Ð»ÑÑÑ Ð ÑÐºÐ¸ ÐÐ²ÐµÑÑ, Ð¡Ð¼Ð°Ð¹Ð»Ð¸Ðº, Emoji, Ð¡ÑÐ°ÑÑÐ»Ð¸Ð²Ñ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0866" y="2046514"/>
            <a:ext cx="6883794" cy="45429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0310" y="862763"/>
            <a:ext cx="43574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держать!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53" name="Picture 17" descr="C:\Users\Елена Александровна\Downloads\kisspng-clip-art-emoji-emoticon-smiley-sadness-feeling-sad-steemkr-5ba4763feb1c56.51424223153750483196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1397" y="1861457"/>
            <a:ext cx="4742146" cy="474214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60708" y="499905"/>
            <a:ext cx="423837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</a:t>
            </a:r>
            <a:r>
              <a:rPr lang="ru-RU" sz="80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Увы</a:t>
            </a:r>
            <a:endParaRPr lang="ru-RU" sz="8000" b="1" dirty="0">
              <a:ln w="50800"/>
              <a:solidFill>
                <a:schemeClr val="bg1">
                  <a:shade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562" y="-45718"/>
            <a:ext cx="11125051" cy="45719"/>
          </a:xfrm>
        </p:spPr>
        <p:txBody>
          <a:bodyPr>
            <a:normAutofit fontScale="90000"/>
          </a:bodyPr>
          <a:lstStyle/>
          <a:p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838" y="448574"/>
            <a:ext cx="10969774" cy="6088704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OK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Понимать сущность и социальную значимость своей будущей профессии, проявлять к ней устойчивый интерес.</a:t>
            </a:r>
          </a:p>
          <a:p>
            <a:pPr>
              <a:spcBef>
                <a:spcPts val="12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 2. Организовывать собственную деятельность, выбирать типовые методы и способы выполнения профессиональных задач, оценивать их эффективность и качество.</a:t>
            </a:r>
          </a:p>
          <a:p>
            <a:pPr>
              <a:spcBef>
                <a:spcPts val="12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 3. Принимать решения в стандартных и нестандартных ситуациях и нести за них ответственность.</a:t>
            </a:r>
          </a:p>
          <a:p>
            <a:pPr>
              <a:spcBef>
                <a:spcPts val="12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 4. Осуществлять поиск и использование информации, необходимой для эффективного выполнения возложенных на него профессиональных задач, а также для своего профессионального и личностного развития.</a:t>
            </a:r>
          </a:p>
          <a:p>
            <a:pPr>
              <a:spcBef>
                <a:spcPts val="12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 5. Использовать информационно-коммуникационные технологии в профессиональной деятельности.</a:t>
            </a:r>
          </a:p>
          <a:p>
            <a:pPr>
              <a:spcBef>
                <a:spcPts val="12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 6. Работать в коллективе и команде, эффективно общаться с коллегами, руководством, потребителями.</a:t>
            </a:r>
          </a:p>
          <a:p>
            <a:pPr>
              <a:spcBef>
                <a:spcPts val="12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 7. Брать ответственность за работу членов команды (подчиненных), за результат выполнения заданий.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9418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714672" cy="627797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ОК 8. Самостоятельно определять задачи профессионального и личностного развития, заниматься самообразованием, осознанно планировать и осуществлять повышение своей квалификации.</a:t>
            </a:r>
          </a:p>
          <a:p>
            <a:pPr>
              <a:lnSpc>
                <a:spcPct val="15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ОК 9. Ориентироваться в условиях частой смены технологий в профессиональной деятельности.</a:t>
            </a:r>
          </a:p>
          <a:p>
            <a:pPr>
              <a:lnSpc>
                <a:spcPct val="15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ОК 10. Бережно относиться к историческому наследию и культурным традициям народа, уважать социальные, культурные и религиозные различия.</a:t>
            </a:r>
          </a:p>
          <a:p>
            <a:pPr>
              <a:lnSpc>
                <a:spcPct val="15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ОК 11. Быть готовым брать на себя нравственные обязательства по отношению к природе, обществу, человеку</a:t>
            </a:r>
          </a:p>
          <a:p>
            <a:pPr>
              <a:lnSpc>
                <a:spcPct val="15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ОК 12. Организовывать рабочее место с соблюдением требований охраны труда, производственной санитарии, инфекционной и противопожарной безопасности.</a:t>
            </a:r>
          </a:p>
          <a:p>
            <a:pPr>
              <a:lnSpc>
                <a:spcPct val="150000"/>
              </a:lnSpc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ОК 13. Вести здоровый образ жизни, заниматься физической культурой и спортом для укрепления здоровья, достижения жизненных и профессиональных целей.</a:t>
            </a:r>
          </a:p>
          <a:p>
            <a:pPr algn="just"/>
            <a:endParaRPr lang="ru-RU" sz="28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V="1">
            <a:off x="609600" y="0"/>
            <a:ext cx="10972800" cy="2746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98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961" y="0"/>
            <a:ext cx="11150651" cy="110418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66158"/>
            <a:ext cx="9765102" cy="569394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action="ppaction://hlinksldjump"/>
              </a:rPr>
              <a:t>Введение;</a:t>
            </a: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Цели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и задачи обучения в сестринском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деле;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Функции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методы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обучения;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action="ppaction://hlinksldjump"/>
              </a:rPr>
              <a:t>Сферы обучения: познавательная, эмоциональная,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action="ppaction://hlinksldjump"/>
              </a:rPr>
              <a:t>психомоторная;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action="ppaction://hlinksldjump"/>
              </a:rPr>
              <a:t>Приемы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action="ppaction://hlinksldjump"/>
              </a:rPr>
              <a:t> обучения;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 action="ppaction://hlinksldjump"/>
              </a:rPr>
              <a:t>Факторы, способствующие и препятствующие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 action="ppaction://hlinksldjump"/>
              </a:rPr>
              <a:t>обучению;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 action="ppaction://hlinksldjump"/>
              </a:rPr>
              <a:t>Условия эффективного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 action="ppaction://hlinksldjump"/>
              </a:rPr>
              <a:t>обучения;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 action="ppaction://hlinksldjump"/>
              </a:rPr>
              <a:t>Деятельность медицинской сестры в обучающем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 action="ppaction://hlinksldjump"/>
              </a:rPr>
              <a:t>процессе; </a:t>
            </a: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 action="ppaction://hlinksldjump"/>
              </a:rPr>
              <a:t>Этапы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 action="ppaction://hlinksldjump"/>
              </a:rPr>
              <a:t>обучения пациентов и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 action="ppaction://hlinksldjump"/>
              </a:rPr>
              <a:t>родственников;</a:t>
            </a: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 action="ppaction://hlinksldjump"/>
              </a:rPr>
              <a:t>Заключение.</a:t>
            </a:r>
            <a:endParaRPr lang="ru-RU" sz="3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144769" y="4100053"/>
            <a:ext cx="3254265" cy="275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2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48906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ВВЕДЕНИЕ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97147"/>
            <a:ext cx="12192000" cy="596085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 в сестринском деле </a:t>
            </a:r>
            <a:r>
              <a:rPr lang="ru-RU" dirty="0" smtClean="0"/>
              <a:t>-  - это совместная деятельность медсестры и пациента для получения знаний, умений и навыков у пациента.</a:t>
            </a:r>
          </a:p>
          <a:p>
            <a:pPr marL="0" indent="0" algn="just">
              <a:buNone/>
            </a:pPr>
            <a:endParaRPr lang="ru-RU" b="1" dirty="0" smtClean="0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endParaRPr lang="ru-RU" b="1" dirty="0" smtClean="0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endParaRPr lang="ru-RU" b="1" dirty="0" smtClean="0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Включает: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Обеспечение пациента информацией с целью достижения здоровья;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Санитарное  просвещение;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Оценку результатов просветительских программ;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Оказание помощи коллегам в приобретении новых знаний и навыков.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59096" y="2075240"/>
            <a:ext cx="3682181" cy="245202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430592"/>
            <a:ext cx="12192000" cy="943896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02194" y="486697"/>
            <a:ext cx="8864651" cy="597033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3200" b="1" dirty="0" smtClean="0">
                <a:solidFill>
                  <a:schemeClr val="accent1"/>
                </a:solidFill>
              </a:rPr>
              <a:t>	Цель сестринской педагогики </a:t>
            </a:r>
            <a:r>
              <a:rPr lang="ru-RU" sz="3200" dirty="0" smtClean="0"/>
              <a:t>– обеспечить достойную жизнь пациенту в новых для него условиях в связи с заболеванием, чтобы жить в гармонии с окружающей средой.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ru-RU" sz="3200" b="1" dirty="0" smtClean="0">
              <a:solidFill>
                <a:schemeClr val="accent1"/>
              </a:solidFill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200" b="1" dirty="0" smtClean="0">
                <a:solidFill>
                  <a:schemeClr val="accent1"/>
                </a:solidFill>
              </a:rPr>
              <a:t>Задачи обучения в сестринском деле:</a:t>
            </a:r>
          </a:p>
          <a:p>
            <a:pPr algn="just">
              <a:lnSpc>
                <a:spcPct val="120000"/>
              </a:lnSpc>
            </a:pPr>
            <a:r>
              <a:rPr lang="ru-RU" sz="2800" dirty="0" smtClean="0"/>
              <a:t>Удовлетворять нарушенные потребности пациента, т.е. обучить пациента </a:t>
            </a:r>
            <a:r>
              <a:rPr lang="ru-RU" sz="2800" dirty="0" err="1" smtClean="0"/>
              <a:t>самоуходу</a:t>
            </a:r>
            <a:r>
              <a:rPr lang="ru-RU" sz="2800" dirty="0" smtClean="0"/>
              <a:t>;</a:t>
            </a:r>
          </a:p>
          <a:p>
            <a:pPr algn="just">
              <a:lnSpc>
                <a:spcPct val="120000"/>
              </a:lnSpc>
            </a:pPr>
            <a:r>
              <a:rPr lang="ru-RU" sz="2800" dirty="0" smtClean="0"/>
              <a:t>Адаптировать пациента к болезни и способствовать повышению качества его жизни;</a:t>
            </a:r>
          </a:p>
          <a:p>
            <a:pPr algn="just">
              <a:lnSpc>
                <a:spcPct val="120000"/>
              </a:lnSpc>
            </a:pPr>
            <a:r>
              <a:rPr lang="ru-RU" sz="2800" dirty="0" smtClean="0"/>
              <a:t>Пропагандировать здоровый образ жизни или корректировать существующий.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62" y="1681316"/>
            <a:ext cx="2692326" cy="499808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3082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и методы обучения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0943" y="1578077"/>
            <a:ext cx="8539316" cy="4731283"/>
          </a:xfrm>
        </p:spPr>
        <p:txBody>
          <a:bodyPr/>
          <a:lstStyle/>
          <a:p>
            <a:pPr>
              <a:buNone/>
            </a:pPr>
            <a:r>
              <a:rPr lang="ru-RU" sz="3600" dirty="0" smtClean="0"/>
              <a:t>Функции обучения:</a:t>
            </a:r>
          </a:p>
          <a:p>
            <a:pPr>
              <a:buNone/>
            </a:pPr>
            <a:r>
              <a:rPr lang="ru-RU" dirty="0" smtClean="0"/>
              <a:t>1. Образовательная – стремление к получению знаний и приобретению умений и </a:t>
            </a:r>
            <a:r>
              <a:rPr lang="ru-RU" dirty="0" smtClean="0">
                <a:hlinkClick r:id="rId2" action="ppaction://hlinksldjump"/>
              </a:rPr>
              <a:t>навыков.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2. Развивающая – способность применить знания и умения на практике.</a:t>
            </a:r>
          </a:p>
          <a:p>
            <a:pPr>
              <a:buNone/>
            </a:pPr>
            <a:r>
              <a:rPr lang="ru-RU" dirty="0" smtClean="0"/>
              <a:t>3. Воспитательная – целенаправленное развитие личности.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969" y="3554055"/>
            <a:ext cx="4312257" cy="2876241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2089</TotalTime>
  <Words>1525</Words>
  <Application>Microsoft Office PowerPoint</Application>
  <PresentationFormat>Произвольный</PresentationFormat>
  <Paragraphs>222</Paragraphs>
  <Slides>39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Апекс</vt:lpstr>
      <vt:lpstr>МИНИСТЕРСТВО ЗДРАВООХРАНЕНИЯ РТ ГАПОУ «БУИНСКОЕ МЕДИЦИНСКОЕ УЧИЛИЩЕ»   ЭЛЕКТРОННОЕ УЧЕБНОЕ ПОСОБИЕ НА ТЕМУ: «ОБУЧЕНИЕ В СЕСТРИНСКОМ ДЕЛЕ»  ПМ. 04;07 Выполнение работ по профессии  Младшая медицинская сестра по уходу за больными МДК 04.01; 07.01 Теория и практика сестринского дела</vt:lpstr>
      <vt:lpstr>  С целью овладения указанным видом профессиональной деятельности и соответствующими профессиональными компетенциями обучающийся, в ходе освоения профессионального модуля должен </vt:lpstr>
      <vt:lpstr>Результатом освоения материала является овладение обучающимися видом профессиональной деятельности «решение проблем пациента посредством сестринского ухода» профессиональными (ПК) и общими (ОК) компетенциями:</vt:lpstr>
      <vt:lpstr>Презентация PowerPoint</vt:lpstr>
      <vt:lpstr>Презентация PowerPoint</vt:lpstr>
      <vt:lpstr>СОДЕРЖАНИЕ</vt:lpstr>
      <vt:lpstr>ВВЕДЕНИЕ</vt:lpstr>
      <vt:lpstr> </vt:lpstr>
      <vt:lpstr>Функции и методы обучения</vt:lpstr>
      <vt:lpstr>Методы обучения – взаимодействие медсестры и пациента при изучении учебного материала, направленное на достижение желаемого результата.</vt:lpstr>
      <vt:lpstr>СФЕРЫ ОБУЧЕНИЯ</vt:lpstr>
      <vt:lpstr>ПРИЕМЫ ОБУЧЕНИЯ  </vt:lpstr>
      <vt:lpstr>Факторы способствующие и препятствующие обучению</vt:lpstr>
      <vt:lpstr>УСЛОВИЯ ЭФФЕКТИВНОГО ОБУЧЕНИЯ</vt:lpstr>
      <vt:lpstr>Деятельность медицинской сестры в обучающем процессе   </vt:lpstr>
      <vt:lpstr>Этапы обучения пациентов и родственников</vt:lpstr>
      <vt:lpstr>Заключение </vt:lpstr>
      <vt:lpstr>КОНТРОЛЬ ЗНАНИЙ </vt:lpstr>
      <vt:lpstr>Задания  в тестовой форме с выбором одного правильного ответа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РЕКОМЕНДУЕМЫХ ИСТОЧНИКОВ </vt:lpstr>
      <vt:lpstr>  Глоссарий </vt:lpstr>
      <vt:lpstr>ЗАДАНИЯ ДЛЯ САМОСТОЯТЕЛЬНОЙ РАБОТЫ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233</cp:revision>
  <dcterms:created xsi:type="dcterms:W3CDTF">2016-12-13T16:35:55Z</dcterms:created>
  <dcterms:modified xsi:type="dcterms:W3CDTF">2020-01-22T10:29:39Z</dcterms:modified>
</cp:coreProperties>
</file>